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9"/>
  </p:notesMasterIdLst>
  <p:sldIdLst>
    <p:sldId id="256" r:id="rId2"/>
    <p:sldId id="260" r:id="rId3"/>
    <p:sldId id="262" r:id="rId4"/>
    <p:sldId id="270" r:id="rId5"/>
    <p:sldId id="261" r:id="rId6"/>
    <p:sldId id="269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760000"/>
    <a:srgbClr val="334B5E"/>
    <a:srgbClr val="3F4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149" autoAdjust="0"/>
  </p:normalViewPr>
  <p:slideViewPr>
    <p:cSldViewPr snapToGrid="0">
      <p:cViewPr varScale="1">
        <p:scale>
          <a:sx n="87" d="100"/>
          <a:sy n="87" d="100"/>
        </p:scale>
        <p:origin x="-6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SWHAP\Communications%202018\AIDS%202018%20Daniel\Book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SWHAP\Communications%202018\AIDS%202018%20Daniel\Copy%20of%20Company%20costs%20data%20graph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SWHAP Catalytic Financing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Sheet1!$C$7:$G$7</c:f>
              <c:strCache>
                <c:ptCount val="5"/>
                <c:pt idx="0">
                  <c:v>Start-up Phase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  <c:pt idx="4">
                  <c:v>Year 4</c:v>
                </c:pt>
              </c:strCache>
            </c:strRef>
          </c:cat>
          <c:val>
            <c:numRef>
              <c:f>Sheet1!$C$8:$G$8</c:f>
              <c:numCache>
                <c:formatCode>0%</c:formatCode>
                <c:ptCount val="5"/>
                <c:pt idx="0">
                  <c:v>1</c:v>
                </c:pt>
                <c:pt idx="1">
                  <c:v>0.6</c:v>
                </c:pt>
                <c:pt idx="2">
                  <c:v>0.5</c:v>
                </c:pt>
                <c:pt idx="3">
                  <c:v>0.4</c:v>
                </c:pt>
                <c:pt idx="4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666-4FB5-8D44-FE825D25543B}"/>
            </c:ext>
          </c:extLst>
        </c:ser>
        <c:ser>
          <c:idx val="1"/>
          <c:order val="1"/>
          <c:tx>
            <c:strRef>
              <c:f>Sheet1!$B$9</c:f>
              <c:strCache>
                <c:ptCount val="1"/>
                <c:pt idx="0">
                  <c:v>Company Investment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Sheet1!$C$7:$G$7</c:f>
              <c:strCache>
                <c:ptCount val="5"/>
                <c:pt idx="0">
                  <c:v>Start-up Phase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  <c:pt idx="4">
                  <c:v>Year 4</c:v>
                </c:pt>
              </c:strCache>
            </c:strRef>
          </c:cat>
          <c:val>
            <c:numRef>
              <c:f>Sheet1!$C$9:$G$9</c:f>
              <c:numCache>
                <c:formatCode>0%</c:formatCode>
                <c:ptCount val="5"/>
                <c:pt idx="0">
                  <c:v>0</c:v>
                </c:pt>
                <c:pt idx="1">
                  <c:v>0.4</c:v>
                </c:pt>
                <c:pt idx="2">
                  <c:v>0.5</c:v>
                </c:pt>
                <c:pt idx="3">
                  <c:v>0.6</c:v>
                </c:pt>
                <c:pt idx="4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666-4FB5-8D44-FE825D255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015040"/>
        <c:axId val="91016576"/>
      </c:lineChart>
      <c:catAx>
        <c:axId val="9101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016576"/>
        <c:crosses val="autoZero"/>
        <c:auto val="1"/>
        <c:lblAlgn val="ctr"/>
        <c:lblOffset val="100"/>
        <c:noMultiLvlLbl val="0"/>
      </c:catAx>
      <c:valAx>
        <c:axId val="9101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01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659824043013484E-2"/>
          <c:y val="8.3035800852141017E-2"/>
          <c:w val="0.72089512531905475"/>
          <c:h val="0.813816706829291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Sheet2!$M$63:$M$64</c:f>
              <c:strCache>
                <c:ptCount val="2"/>
                <c:pt idx="1">
                  <c:v>SWHAP Cofunding Investment - Claims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Sheet2!$L$65:$L$69</c:f>
              <c:numCache>
                <c:formatCode>General</c:formatCode>
                <c:ptCount val="5"/>
                <c:pt idx="0">
                  <c:v>2015</c:v>
                </c:pt>
                <c:pt idx="2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Sheet2!$M$65:$M$69</c:f>
              <c:numCache>
                <c:formatCode>General</c:formatCode>
                <c:ptCount val="5"/>
                <c:pt idx="0">
                  <c:v>9.0263024519999995</c:v>
                </c:pt>
                <c:pt idx="1">
                  <c:v>0</c:v>
                </c:pt>
                <c:pt idx="2">
                  <c:v>8.0889518900000006</c:v>
                </c:pt>
                <c:pt idx="3">
                  <c:v>0</c:v>
                </c:pt>
                <c:pt idx="4">
                  <c:v>10.79868965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9B-4212-9946-3BEBD32ADEB4}"/>
            </c:ext>
          </c:extLst>
        </c:ser>
        <c:ser>
          <c:idx val="1"/>
          <c:order val="1"/>
          <c:tx>
            <c:strRef>
              <c:f>Sheet2!$N$63:$N$64</c:f>
              <c:strCache>
                <c:ptCount val="2"/>
                <c:pt idx="1">
                  <c:v>Company Cofunding Investments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Sheet2!$L$65:$L$69</c:f>
              <c:numCache>
                <c:formatCode>General</c:formatCode>
                <c:ptCount val="5"/>
                <c:pt idx="0">
                  <c:v>2015</c:v>
                </c:pt>
                <c:pt idx="2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Sheet2!$N$65:$N$69</c:f>
              <c:numCache>
                <c:formatCode>General</c:formatCode>
                <c:ptCount val="5"/>
                <c:pt idx="0">
                  <c:v>14.347472489999999</c:v>
                </c:pt>
                <c:pt idx="1">
                  <c:v>0</c:v>
                </c:pt>
                <c:pt idx="2">
                  <c:v>8.4660084569999992</c:v>
                </c:pt>
                <c:pt idx="3">
                  <c:v>0</c:v>
                </c:pt>
                <c:pt idx="4">
                  <c:v>16.689663039999999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9B-4212-9946-3BEBD32ADEB4}"/>
            </c:ext>
          </c:extLst>
        </c:ser>
        <c:ser>
          <c:idx val="2"/>
          <c:order val="2"/>
          <c:tx>
            <c:strRef>
              <c:f>Sheet2!$O$63:$O$64</c:f>
              <c:strCache>
                <c:ptCount val="2"/>
                <c:pt idx="1">
                  <c:v>Other Company Costs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Sheet2!$L$65:$L$69</c:f>
              <c:numCache>
                <c:formatCode>General</c:formatCode>
                <c:ptCount val="5"/>
                <c:pt idx="0">
                  <c:v>2015</c:v>
                </c:pt>
                <c:pt idx="2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Sheet2!$O$65:$O$69</c:f>
              <c:numCache>
                <c:formatCode>General</c:formatCode>
                <c:ptCount val="5"/>
                <c:pt idx="0">
                  <c:v>76.626225050000002</c:v>
                </c:pt>
                <c:pt idx="1">
                  <c:v>0</c:v>
                </c:pt>
                <c:pt idx="2">
                  <c:v>83.445039949999995</c:v>
                </c:pt>
                <c:pt idx="3">
                  <c:v>0</c:v>
                </c:pt>
                <c:pt idx="4">
                  <c:v>72.511647310000001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59B-4212-9946-3BEBD32ADEB4}"/>
            </c:ext>
          </c:extLst>
        </c:ser>
        <c:ser>
          <c:idx val="3"/>
          <c:order val="3"/>
          <c:tx>
            <c:strRef>
              <c:f>Sheet2!$P$63:$P$64</c:f>
              <c:strCache>
                <c:ptCount val="2"/>
                <c:pt idx="1">
                  <c:v>Total Company Costs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Sheet2!$L$65:$L$69</c:f>
              <c:numCache>
                <c:formatCode>General</c:formatCode>
                <c:ptCount val="5"/>
                <c:pt idx="0">
                  <c:v>2015</c:v>
                </c:pt>
                <c:pt idx="2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Sheet2!$P$65:$P$69</c:f>
              <c:numCache>
                <c:formatCode>General</c:formatCode>
                <c:ptCount val="5"/>
                <c:pt idx="0">
                  <c:v>90.973697549999997</c:v>
                </c:pt>
                <c:pt idx="1">
                  <c:v>0</c:v>
                </c:pt>
                <c:pt idx="2">
                  <c:v>91.911048410000006</c:v>
                </c:pt>
                <c:pt idx="3">
                  <c:v>0</c:v>
                </c:pt>
                <c:pt idx="4">
                  <c:v>89.20131035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59B-4212-9946-3BEBD32AD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8504448"/>
        <c:axId val="118518528"/>
      </c:barChart>
      <c:catAx>
        <c:axId val="118504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9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518528"/>
        <c:crosses val="autoZero"/>
        <c:auto val="1"/>
        <c:lblAlgn val="ctr"/>
        <c:lblOffset val="100"/>
        <c:noMultiLvlLbl val="0"/>
      </c:catAx>
      <c:valAx>
        <c:axId val="11851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50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A96714-1C61-4E54-9419-F2765903CCA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2E54009-06E3-4B81-85DE-1C66A37758C1}">
      <dgm:prSet phldrT="[Text]" custT="1"/>
      <dgm:spPr>
        <a:solidFill>
          <a:srgbClr val="760000">
            <a:alpha val="50000"/>
          </a:srgbClr>
        </a:solidFill>
      </dgm:spPr>
      <dgm:t>
        <a:bodyPr/>
        <a:lstStyle/>
        <a:p>
          <a:r>
            <a:rPr lang="en-GB" sz="3500" dirty="0">
              <a:solidFill>
                <a:schemeClr val="bg1"/>
              </a:solidFill>
            </a:rPr>
            <a:t>Public Sector</a:t>
          </a:r>
        </a:p>
      </dgm:t>
    </dgm:pt>
    <dgm:pt modelId="{FDAA7D48-308D-44F0-B1BC-5DC9D3BDF7E7}" type="parTrans" cxnId="{27CFDCBD-338C-4367-910C-96855C46F2D4}">
      <dgm:prSet/>
      <dgm:spPr/>
      <dgm:t>
        <a:bodyPr/>
        <a:lstStyle/>
        <a:p>
          <a:endParaRPr lang="en-GB"/>
        </a:p>
      </dgm:t>
    </dgm:pt>
    <dgm:pt modelId="{CCC3EA2D-307D-422B-BBA0-98AA0599E26C}" type="sibTrans" cxnId="{27CFDCBD-338C-4367-910C-96855C46F2D4}">
      <dgm:prSet/>
      <dgm:spPr/>
      <dgm:t>
        <a:bodyPr/>
        <a:lstStyle/>
        <a:p>
          <a:endParaRPr lang="en-GB"/>
        </a:p>
      </dgm:t>
    </dgm:pt>
    <dgm:pt modelId="{F07FA427-7024-49B6-B95B-7CC083C3D0A3}">
      <dgm:prSet phldrT="[Text]" custT="1"/>
      <dgm:spPr>
        <a:solidFill>
          <a:srgbClr val="760000">
            <a:alpha val="50000"/>
          </a:srgbClr>
        </a:solidFill>
        <a:ln>
          <a:noFill/>
        </a:ln>
      </dgm:spPr>
      <dgm:t>
        <a:bodyPr/>
        <a:lstStyle/>
        <a:p>
          <a:r>
            <a:rPr lang="en-GB" sz="3500" dirty="0">
              <a:solidFill>
                <a:schemeClr val="bg1"/>
              </a:solidFill>
            </a:rPr>
            <a:t>Private Sector</a:t>
          </a:r>
        </a:p>
      </dgm:t>
    </dgm:pt>
    <dgm:pt modelId="{8B98B623-A838-4AE3-851C-545E92066CDD}" type="parTrans" cxnId="{C5AA6078-D91A-4A1A-9721-4610846DD447}">
      <dgm:prSet/>
      <dgm:spPr/>
      <dgm:t>
        <a:bodyPr/>
        <a:lstStyle/>
        <a:p>
          <a:endParaRPr lang="en-GB"/>
        </a:p>
      </dgm:t>
    </dgm:pt>
    <dgm:pt modelId="{37C1BE23-7C53-4DA6-ADE8-F8D4B31D2DF1}" type="sibTrans" cxnId="{C5AA6078-D91A-4A1A-9721-4610846DD447}">
      <dgm:prSet/>
      <dgm:spPr/>
      <dgm:t>
        <a:bodyPr/>
        <a:lstStyle/>
        <a:p>
          <a:endParaRPr lang="en-GB"/>
        </a:p>
      </dgm:t>
    </dgm:pt>
    <dgm:pt modelId="{89127D00-F351-497B-867D-66C4935E73A4}" type="pres">
      <dgm:prSet presAssocID="{40A96714-1C61-4E54-9419-F2765903CCAC}" presName="compositeShape" presStyleCnt="0">
        <dgm:presLayoutVars>
          <dgm:chMax val="7"/>
          <dgm:dir/>
          <dgm:resizeHandles val="exact"/>
        </dgm:presLayoutVars>
      </dgm:prSet>
      <dgm:spPr/>
    </dgm:pt>
    <dgm:pt modelId="{DCF0C385-0AAA-4315-8D3F-FD6863A4C6E1}" type="pres">
      <dgm:prSet presAssocID="{F2E54009-06E3-4B81-85DE-1C66A37758C1}" presName="circ1" presStyleLbl="vennNode1" presStyleIdx="0" presStyleCnt="2" custLinFactNeighborX="4328" custLinFactNeighborY="393"/>
      <dgm:spPr/>
      <dgm:t>
        <a:bodyPr/>
        <a:lstStyle/>
        <a:p>
          <a:endParaRPr lang="en-GB"/>
        </a:p>
      </dgm:t>
    </dgm:pt>
    <dgm:pt modelId="{0F33ABD2-0670-4D5C-960A-4DE772A4A400}" type="pres">
      <dgm:prSet presAssocID="{F2E54009-06E3-4B81-85DE-1C66A37758C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FFAD34-ACE7-40DC-860D-EC19862C68A9}" type="pres">
      <dgm:prSet presAssocID="{F07FA427-7024-49B6-B95B-7CC083C3D0A3}" presName="circ2" presStyleLbl="vennNode1" presStyleIdx="1" presStyleCnt="2" custLinFactNeighborX="-3400" custLinFactNeighborY="-204"/>
      <dgm:spPr/>
      <dgm:t>
        <a:bodyPr/>
        <a:lstStyle/>
        <a:p>
          <a:endParaRPr lang="en-GB"/>
        </a:p>
      </dgm:t>
    </dgm:pt>
    <dgm:pt modelId="{975F8AFC-7AC8-4F3A-AF4A-46C0C5A218B1}" type="pres">
      <dgm:prSet presAssocID="{F07FA427-7024-49B6-B95B-7CC083C3D0A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C807BE1-C9BA-4A1F-843F-919C8730CD2C}" type="presOf" srcId="{F07FA427-7024-49B6-B95B-7CC083C3D0A3}" destId="{975F8AFC-7AC8-4F3A-AF4A-46C0C5A218B1}" srcOrd="1" destOrd="0" presId="urn:microsoft.com/office/officeart/2005/8/layout/venn1"/>
    <dgm:cxn modelId="{27CFDCBD-338C-4367-910C-96855C46F2D4}" srcId="{40A96714-1C61-4E54-9419-F2765903CCAC}" destId="{F2E54009-06E3-4B81-85DE-1C66A37758C1}" srcOrd="0" destOrd="0" parTransId="{FDAA7D48-308D-44F0-B1BC-5DC9D3BDF7E7}" sibTransId="{CCC3EA2D-307D-422B-BBA0-98AA0599E26C}"/>
    <dgm:cxn modelId="{0646EACA-5F16-4DAA-9B7A-BF7DE1823938}" type="presOf" srcId="{F2E54009-06E3-4B81-85DE-1C66A37758C1}" destId="{0F33ABD2-0670-4D5C-960A-4DE772A4A400}" srcOrd="1" destOrd="0" presId="urn:microsoft.com/office/officeart/2005/8/layout/venn1"/>
    <dgm:cxn modelId="{C5AA6078-D91A-4A1A-9721-4610846DD447}" srcId="{40A96714-1C61-4E54-9419-F2765903CCAC}" destId="{F07FA427-7024-49B6-B95B-7CC083C3D0A3}" srcOrd="1" destOrd="0" parTransId="{8B98B623-A838-4AE3-851C-545E92066CDD}" sibTransId="{37C1BE23-7C53-4DA6-ADE8-F8D4B31D2DF1}"/>
    <dgm:cxn modelId="{2A97F0B2-B729-48C7-ABBB-D3E4881FA1C2}" type="presOf" srcId="{40A96714-1C61-4E54-9419-F2765903CCAC}" destId="{89127D00-F351-497B-867D-66C4935E73A4}" srcOrd="0" destOrd="0" presId="urn:microsoft.com/office/officeart/2005/8/layout/venn1"/>
    <dgm:cxn modelId="{9DDC9454-DA0B-45AC-B62B-677B3A87FE6B}" type="presOf" srcId="{F2E54009-06E3-4B81-85DE-1C66A37758C1}" destId="{DCF0C385-0AAA-4315-8D3F-FD6863A4C6E1}" srcOrd="0" destOrd="0" presId="urn:microsoft.com/office/officeart/2005/8/layout/venn1"/>
    <dgm:cxn modelId="{7BF5C957-5C28-4386-8A88-05EAAFD46782}" type="presOf" srcId="{F07FA427-7024-49B6-B95B-7CC083C3D0A3}" destId="{F6FFAD34-ACE7-40DC-860D-EC19862C68A9}" srcOrd="0" destOrd="0" presId="urn:microsoft.com/office/officeart/2005/8/layout/venn1"/>
    <dgm:cxn modelId="{5BF865CB-333D-4F35-84EB-3093FBD40095}" type="presParOf" srcId="{89127D00-F351-497B-867D-66C4935E73A4}" destId="{DCF0C385-0AAA-4315-8D3F-FD6863A4C6E1}" srcOrd="0" destOrd="0" presId="urn:microsoft.com/office/officeart/2005/8/layout/venn1"/>
    <dgm:cxn modelId="{1D99DE8F-7A07-41E4-956C-615BCCD23B32}" type="presParOf" srcId="{89127D00-F351-497B-867D-66C4935E73A4}" destId="{0F33ABD2-0670-4D5C-960A-4DE772A4A400}" srcOrd="1" destOrd="0" presId="urn:microsoft.com/office/officeart/2005/8/layout/venn1"/>
    <dgm:cxn modelId="{166BD7B5-B464-464C-B039-13D15129FC11}" type="presParOf" srcId="{89127D00-F351-497B-867D-66C4935E73A4}" destId="{F6FFAD34-ACE7-40DC-860D-EC19862C68A9}" srcOrd="2" destOrd="0" presId="urn:microsoft.com/office/officeart/2005/8/layout/venn1"/>
    <dgm:cxn modelId="{757FCE6A-6616-480A-A35E-B708AED387B0}" type="presParOf" srcId="{89127D00-F351-497B-867D-66C4935E73A4}" destId="{975F8AFC-7AC8-4F3A-AF4A-46C0C5A218B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0C385-0AAA-4315-8D3F-FD6863A4C6E1}">
      <dsp:nvSpPr>
        <dsp:cNvPr id="0" name=""/>
        <dsp:cNvSpPr/>
      </dsp:nvSpPr>
      <dsp:spPr>
        <a:xfrm>
          <a:off x="255618" y="363864"/>
          <a:ext cx="3049591" cy="3049591"/>
        </a:xfrm>
        <a:prstGeom prst="ellipse">
          <a:avLst/>
        </a:prstGeom>
        <a:solidFill>
          <a:srgbClr val="76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>
              <a:solidFill>
                <a:schemeClr val="bg1"/>
              </a:solidFill>
            </a:rPr>
            <a:t>Public Sector</a:t>
          </a:r>
        </a:p>
      </dsp:txBody>
      <dsp:txXfrm>
        <a:off x="681462" y="723476"/>
        <a:ext cx="1758323" cy="2330366"/>
      </dsp:txXfrm>
    </dsp:sp>
    <dsp:sp modelId="{F6FFAD34-ACE7-40DC-860D-EC19862C68A9}">
      <dsp:nvSpPr>
        <dsp:cNvPr id="0" name=""/>
        <dsp:cNvSpPr/>
      </dsp:nvSpPr>
      <dsp:spPr>
        <a:xfrm>
          <a:off x="2217849" y="345658"/>
          <a:ext cx="3049591" cy="3049591"/>
        </a:xfrm>
        <a:prstGeom prst="ellipse">
          <a:avLst/>
        </a:prstGeom>
        <a:solidFill>
          <a:srgbClr val="760000">
            <a:alpha val="5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>
              <a:solidFill>
                <a:schemeClr val="bg1"/>
              </a:solidFill>
            </a:rPr>
            <a:t>Private Sector</a:t>
          </a:r>
        </a:p>
      </dsp:txBody>
      <dsp:txXfrm>
        <a:off x="3083274" y="705270"/>
        <a:ext cx="1758323" cy="2330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0.87214</cdr:x>
      <cdr:y>0.12445</cdr:y>
    </cdr:from>
    <cdr:to>
      <cdr:x>1</cdr:x>
      <cdr:y>0.1552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8ED4704D-D957-4B3E-8958-CF30EB305EB9}"/>
            </a:ext>
          </a:extLst>
        </cdr:cNvPr>
        <cdr:cNvSpPr txBox="1"/>
      </cdr:nvSpPr>
      <cdr:spPr>
        <a:xfrm xmlns:a="http://schemas.openxmlformats.org/drawingml/2006/main">
          <a:off x="6237385" y="706000"/>
          <a:ext cx="914400" cy="174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0.70336</cdr:x>
      <cdr:y>0.09694</cdr:y>
    </cdr:from>
    <cdr:to>
      <cdr:x>0.86748</cdr:x>
      <cdr:y>0.13416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78C5A959-7C71-424C-A3CB-33C57E7BFAE8}"/>
            </a:ext>
          </a:extLst>
        </cdr:cNvPr>
        <cdr:cNvSpPr txBox="1"/>
      </cdr:nvSpPr>
      <cdr:spPr>
        <a:xfrm xmlns:a="http://schemas.openxmlformats.org/drawingml/2006/main">
          <a:off x="6334702" y="549927"/>
          <a:ext cx="1478097" cy="2111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0.24465</cdr:x>
      <cdr:y>0.23127</cdr:y>
    </cdr:from>
    <cdr:to>
      <cdr:x>0.43221</cdr:x>
      <cdr:y>0.28144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EFB81470-FBF6-4ACB-8B60-441FCA3DD20A}"/>
            </a:ext>
          </a:extLst>
        </cdr:cNvPr>
        <cdr:cNvSpPr txBox="1"/>
      </cdr:nvSpPr>
      <cdr:spPr>
        <a:xfrm xmlns:a="http://schemas.openxmlformats.org/drawingml/2006/main">
          <a:off x="2203376" y="1311927"/>
          <a:ext cx="1689253" cy="284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0.17635</cdr:x>
      <cdr:y>0.15358</cdr:y>
    </cdr:from>
    <cdr:to>
      <cdr:x>0.5739</cdr:x>
      <cdr:y>0.20699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8E2B5C07-D9B8-428E-9EFC-26E8F2E41DDB}"/>
            </a:ext>
          </a:extLst>
        </cdr:cNvPr>
        <cdr:cNvSpPr txBox="1"/>
      </cdr:nvSpPr>
      <cdr:spPr>
        <a:xfrm xmlns:a="http://schemas.openxmlformats.org/drawingml/2006/main">
          <a:off x="1588268" y="871252"/>
          <a:ext cx="3580481" cy="302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/>
            <a:t>Company Programme Cofunding Investment Costs </a:t>
          </a:r>
        </a:p>
      </cdr:txBody>
    </cdr:sp>
  </cdr:relSizeAnchor>
  <cdr:relSizeAnchor xmlns:cdr="http://schemas.openxmlformats.org/drawingml/2006/chartDrawing">
    <cdr:from>
      <cdr:x>0.12436</cdr:x>
      <cdr:y>0.18919</cdr:y>
    </cdr:from>
    <cdr:to>
      <cdr:x>0.41998</cdr:x>
      <cdr:y>0.22965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xmlns="" id="{A1AFD03D-D2D9-4848-8144-59A5DEE7B3DF}"/>
            </a:ext>
          </a:extLst>
        </cdr:cNvPr>
        <cdr:cNvSpPr txBox="1"/>
      </cdr:nvSpPr>
      <cdr:spPr>
        <a:xfrm xmlns:a="http://schemas.openxmlformats.org/drawingml/2006/main">
          <a:off x="1120051" y="1073228"/>
          <a:ext cx="2662410" cy="2295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/>
            <a:t>SWHAP Cofunding Investments - Claims</a:t>
          </a:r>
        </a:p>
      </cdr:txBody>
    </cdr:sp>
  </cdr:relSizeAnchor>
  <cdr:relSizeAnchor xmlns:cdr="http://schemas.openxmlformats.org/drawingml/2006/chartDrawing">
    <cdr:from>
      <cdr:x>0.7105</cdr:x>
      <cdr:y>0.26202</cdr:y>
    </cdr:from>
    <cdr:to>
      <cdr:x>0.95413</cdr:x>
      <cdr:y>0.3219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xmlns="" id="{2E351F86-86E3-4A1E-BB2C-D63C82DEA6CB}"/>
            </a:ext>
          </a:extLst>
        </cdr:cNvPr>
        <cdr:cNvSpPr txBox="1"/>
      </cdr:nvSpPr>
      <cdr:spPr>
        <a:xfrm xmlns:a="http://schemas.openxmlformats.org/drawingml/2006/main">
          <a:off x="6398967" y="1486361"/>
          <a:ext cx="2194193" cy="3396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0.70744</cdr:x>
      <cdr:y>0.42062</cdr:y>
    </cdr:from>
    <cdr:to>
      <cdr:x>0.96008</cdr:x>
      <cdr:y>0.4627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xmlns="" id="{57E60359-6149-44DF-A8D9-C01EE5BB03CC}"/>
            </a:ext>
          </a:extLst>
        </cdr:cNvPr>
        <cdr:cNvSpPr txBox="1"/>
      </cdr:nvSpPr>
      <cdr:spPr>
        <a:xfrm xmlns:a="http://schemas.openxmlformats.org/drawingml/2006/main">
          <a:off x="6507814" y="2386072"/>
          <a:ext cx="2324042" cy="238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/>
            <a:t>Total Company Programme Costs</a:t>
          </a:r>
        </a:p>
      </cdr:txBody>
    </cdr:sp>
  </cdr:relSizeAnchor>
  <cdr:relSizeAnchor xmlns:cdr="http://schemas.openxmlformats.org/drawingml/2006/chartDrawing">
    <cdr:from>
      <cdr:x>0.65036</cdr:x>
      <cdr:y>0.4546</cdr:y>
    </cdr:from>
    <cdr:to>
      <cdr:x>0.9052</cdr:x>
      <cdr:y>0.49668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xmlns="" id="{09136741-EED3-4F32-94F2-0BD6E39D50D1}"/>
            </a:ext>
          </a:extLst>
        </cdr:cNvPr>
        <cdr:cNvSpPr txBox="1"/>
      </cdr:nvSpPr>
      <cdr:spPr>
        <a:xfrm xmlns:a="http://schemas.openxmlformats.org/drawingml/2006/main">
          <a:off x="5857305" y="2578867"/>
          <a:ext cx="2295180" cy="238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/>
            <a:t>Extra</a:t>
          </a:r>
          <a:r>
            <a:rPr lang="en-GB" sz="1100" b="1" baseline="0"/>
            <a:t> Programme Investment Costs</a:t>
          </a:r>
          <a:endParaRPr lang="en-GB" sz="1100" b="1"/>
        </a:p>
      </cdr:txBody>
    </cdr:sp>
  </cdr:relSizeAnchor>
  <cdr:relSizeAnchor xmlns:cdr="http://schemas.openxmlformats.org/drawingml/2006/chartDrawing">
    <cdr:from>
      <cdr:x>0.105</cdr:x>
      <cdr:y>0.4805</cdr:y>
    </cdr:from>
    <cdr:to>
      <cdr:x>0.46279</cdr:x>
      <cdr:y>0.53391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xmlns="" id="{F5799658-FEEE-4098-81C5-BF8EC0040BC1}"/>
            </a:ext>
          </a:extLst>
        </cdr:cNvPr>
        <cdr:cNvSpPr txBox="1"/>
      </cdr:nvSpPr>
      <cdr:spPr>
        <a:xfrm xmlns:a="http://schemas.openxmlformats.org/drawingml/2006/main">
          <a:off x="945618" y="2725759"/>
          <a:ext cx="3222434" cy="3029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/>
            <a:t>Company</a:t>
          </a:r>
          <a:r>
            <a:rPr lang="en-GB" sz="1100" b="1" baseline="0"/>
            <a:t> Programme Cofunding Investment Costs</a:t>
          </a:r>
          <a:endParaRPr lang="en-GB" sz="1100" b="1"/>
        </a:p>
      </cdr:txBody>
    </cdr:sp>
  </cdr:relSizeAnchor>
  <cdr:relSizeAnchor xmlns:cdr="http://schemas.openxmlformats.org/drawingml/2006/chartDrawing">
    <cdr:from>
      <cdr:x>0.10398</cdr:x>
      <cdr:y>0.51125</cdr:y>
    </cdr:from>
    <cdr:to>
      <cdr:x>0.42202</cdr:x>
      <cdr:y>0.54847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xmlns="" id="{F6439C57-778B-4F46-B18F-5204DC312D26}"/>
            </a:ext>
          </a:extLst>
        </cdr:cNvPr>
        <cdr:cNvSpPr txBox="1"/>
      </cdr:nvSpPr>
      <cdr:spPr>
        <a:xfrm xmlns:a="http://schemas.openxmlformats.org/drawingml/2006/main">
          <a:off x="936438" y="2900193"/>
          <a:ext cx="2864385" cy="2111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/>
            <a:t>SWHAP Cofunding Investments</a:t>
          </a:r>
          <a:r>
            <a:rPr lang="en-GB" sz="1100" b="1" baseline="0"/>
            <a:t> - Claims</a:t>
          </a:r>
          <a:endParaRPr lang="en-GB" sz="1100" b="1"/>
        </a:p>
      </cdr:txBody>
    </cdr:sp>
  </cdr:relSizeAnchor>
  <cdr:relSizeAnchor xmlns:cdr="http://schemas.openxmlformats.org/drawingml/2006/chartDrawing">
    <cdr:from>
      <cdr:x>0.68603</cdr:x>
      <cdr:y>0.09694</cdr:y>
    </cdr:from>
    <cdr:to>
      <cdr:x>0.92415</cdr:x>
      <cdr:y>0.13578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xmlns="" id="{31F442AB-65A1-49CA-B247-12598AB91043}"/>
            </a:ext>
          </a:extLst>
        </cdr:cNvPr>
        <cdr:cNvSpPr txBox="1"/>
      </cdr:nvSpPr>
      <cdr:spPr>
        <a:xfrm xmlns:a="http://schemas.openxmlformats.org/drawingml/2006/main">
          <a:off x="6310891" y="549926"/>
          <a:ext cx="2190459" cy="2203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/>
            <a:t>Total Company Programme</a:t>
          </a:r>
          <a:r>
            <a:rPr lang="en-GB" sz="1100" b="1" baseline="0"/>
            <a:t> </a:t>
          </a:r>
          <a:r>
            <a:rPr lang="en-GB" sz="1100" b="1"/>
            <a:t>Costs</a:t>
          </a:r>
        </a:p>
      </cdr:txBody>
    </cdr:sp>
  </cdr:relSizeAnchor>
  <cdr:relSizeAnchor xmlns:cdr="http://schemas.openxmlformats.org/drawingml/2006/chartDrawing">
    <cdr:from>
      <cdr:x>0.70133</cdr:x>
      <cdr:y>0.74753</cdr:y>
    </cdr:from>
    <cdr:to>
      <cdr:x>0.95107</cdr:x>
      <cdr:y>0.78961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xmlns="" id="{ECF5B8D0-884C-4389-8263-703C848C9ECD}"/>
            </a:ext>
          </a:extLst>
        </cdr:cNvPr>
        <cdr:cNvSpPr txBox="1"/>
      </cdr:nvSpPr>
      <cdr:spPr>
        <a:xfrm xmlns:a="http://schemas.openxmlformats.org/drawingml/2006/main">
          <a:off x="6316341" y="4240578"/>
          <a:ext cx="2249277" cy="238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/>
            <a:t>Total Company Programme Costs</a:t>
          </a:r>
        </a:p>
      </cdr:txBody>
    </cdr:sp>
  </cdr:relSizeAnchor>
  <cdr:relSizeAnchor xmlns:cdr="http://schemas.openxmlformats.org/drawingml/2006/chartDrawing">
    <cdr:from>
      <cdr:x>0.60245</cdr:x>
      <cdr:y>0.77828</cdr:y>
    </cdr:from>
    <cdr:to>
      <cdr:x>0.88277</cdr:x>
      <cdr:y>0.81874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xmlns="" id="{12825F0B-1DB2-4F0E-BDC7-8BA31695A319}"/>
            </a:ext>
          </a:extLst>
        </cdr:cNvPr>
        <cdr:cNvSpPr txBox="1"/>
      </cdr:nvSpPr>
      <cdr:spPr>
        <a:xfrm xmlns:a="http://schemas.openxmlformats.org/drawingml/2006/main">
          <a:off x="5425811" y="4415013"/>
          <a:ext cx="2524698" cy="2295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/>
            <a:t>Extra Programme Investment Costs</a:t>
          </a:r>
        </a:p>
      </cdr:txBody>
    </cdr:sp>
  </cdr:relSizeAnchor>
  <cdr:relSizeAnchor xmlns:cdr="http://schemas.openxmlformats.org/drawingml/2006/chartDrawing">
    <cdr:from>
      <cdr:x>0.15291</cdr:x>
      <cdr:y>0.80418</cdr:y>
    </cdr:from>
    <cdr:to>
      <cdr:x>0.51172</cdr:x>
      <cdr:y>0.84949</cdr:y>
    </cdr:to>
    <cdr:sp macro="" textlink="">
      <cdr:nvSpPr>
        <cdr:cNvPr id="16" name="TextBox 15">
          <a:extLst xmlns:a="http://schemas.openxmlformats.org/drawingml/2006/main">
            <a:ext uri="{FF2B5EF4-FFF2-40B4-BE49-F238E27FC236}">
              <a16:creationId xmlns:a16="http://schemas.microsoft.com/office/drawing/2014/main" xmlns="" id="{4E59B8D7-9774-42D6-BD80-AD61BB461D13}"/>
            </a:ext>
          </a:extLst>
        </cdr:cNvPr>
        <cdr:cNvSpPr txBox="1"/>
      </cdr:nvSpPr>
      <cdr:spPr>
        <a:xfrm xmlns:a="http://schemas.openxmlformats.org/drawingml/2006/main">
          <a:off x="1377111" y="4561904"/>
          <a:ext cx="3231615" cy="257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/>
            <a:t>Company Programme Cofunding Investment</a:t>
          </a:r>
          <a:r>
            <a:rPr lang="en-GB" sz="1100" b="1" baseline="0"/>
            <a:t> Costs</a:t>
          </a:r>
          <a:endParaRPr lang="en-GB" sz="1100" b="1"/>
        </a:p>
      </cdr:txBody>
    </cdr:sp>
  </cdr:relSizeAnchor>
  <cdr:relSizeAnchor xmlns:cdr="http://schemas.openxmlformats.org/drawingml/2006/chartDrawing">
    <cdr:from>
      <cdr:x>0.11009</cdr:x>
      <cdr:y>0.83331</cdr:y>
    </cdr:from>
    <cdr:to>
      <cdr:x>0.40061</cdr:x>
      <cdr:y>0.86729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xmlns="" id="{46627C4F-DFC1-43DC-AA57-1FC3170D082E}"/>
            </a:ext>
          </a:extLst>
        </cdr:cNvPr>
        <cdr:cNvSpPr txBox="1"/>
      </cdr:nvSpPr>
      <cdr:spPr>
        <a:xfrm xmlns:a="http://schemas.openxmlformats.org/drawingml/2006/main">
          <a:off x="1012727" y="4727176"/>
          <a:ext cx="2672518" cy="192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 dirty="0"/>
            <a:t>SWHAP </a:t>
          </a:r>
          <a:r>
            <a:rPr lang="en-GB" sz="1100" b="1" dirty="0" err="1"/>
            <a:t>Cofunding</a:t>
          </a:r>
          <a:r>
            <a:rPr lang="en-GB" sz="1100" b="1" dirty="0"/>
            <a:t> Investments - Claims</a:t>
          </a:r>
        </a:p>
      </cdr:txBody>
    </cdr:sp>
  </cdr:relSizeAnchor>
  <cdr:relSizeAnchor xmlns:cdr="http://schemas.openxmlformats.org/drawingml/2006/chartDrawing">
    <cdr:from>
      <cdr:x>0.56487</cdr:x>
      <cdr:y>0.13093</cdr:y>
    </cdr:from>
    <cdr:to>
      <cdr:x>0.81337</cdr:x>
      <cdr:y>0.1989</cdr:y>
    </cdr:to>
    <cdr:sp macro="" textlink="">
      <cdr:nvSpPr>
        <cdr:cNvPr id="18" name="TextBox 17">
          <a:extLst xmlns:a="http://schemas.openxmlformats.org/drawingml/2006/main">
            <a:ext uri="{FF2B5EF4-FFF2-40B4-BE49-F238E27FC236}">
              <a16:creationId xmlns:a16="http://schemas.microsoft.com/office/drawing/2014/main" xmlns="" id="{0F088C7E-AB0B-4462-85E9-1333C02BC339}"/>
            </a:ext>
          </a:extLst>
        </cdr:cNvPr>
        <cdr:cNvSpPr txBox="1"/>
      </cdr:nvSpPr>
      <cdr:spPr>
        <a:xfrm xmlns:a="http://schemas.openxmlformats.org/drawingml/2006/main">
          <a:off x="5196290" y="742723"/>
          <a:ext cx="2286000" cy="385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="1"/>
            <a:t>Extra Programme Investment Costs</a:t>
          </a:r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7-12T20:46:51.55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6 0,'0'0,"0"0,0 0,0 0,-2 3,-2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C4831-C292-4120-ADBB-B4077514E647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8A660-DF67-40E9-B0C9-4E7E6D0DD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65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8A660-DF67-40E9-B0C9-4E7E6D0DD24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30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9CD6-1AA0-4581-8FFA-8E0F65842A8F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DD2B-19E1-4DDF-9A96-FB2D408C4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71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9CD6-1AA0-4581-8FFA-8E0F65842A8F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DD2B-19E1-4DDF-9A96-FB2D408C4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6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9CD6-1AA0-4581-8FFA-8E0F65842A8F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DD2B-19E1-4DDF-9A96-FB2D408C4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4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9CD6-1AA0-4581-8FFA-8E0F65842A8F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DD2B-19E1-4DDF-9A96-FB2D408C4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58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9CD6-1AA0-4581-8FFA-8E0F65842A8F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DD2B-19E1-4DDF-9A96-FB2D408C4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98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9CD6-1AA0-4581-8FFA-8E0F65842A8F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DD2B-19E1-4DDF-9A96-FB2D408C4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73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9CD6-1AA0-4581-8FFA-8E0F65842A8F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DD2B-19E1-4DDF-9A96-FB2D408C4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3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9CD6-1AA0-4581-8FFA-8E0F65842A8F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DD2B-19E1-4DDF-9A96-FB2D408C4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83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9CD6-1AA0-4581-8FFA-8E0F65842A8F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DD2B-19E1-4DDF-9A96-FB2D408C4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72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9CD6-1AA0-4581-8FFA-8E0F65842A8F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DD2B-19E1-4DDF-9A96-FB2D408C4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90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9CD6-1AA0-4581-8FFA-8E0F65842A8F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DD2B-19E1-4DDF-9A96-FB2D408C4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59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E9CD6-1AA0-4581-8FFA-8E0F65842A8F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7DD2B-19E1-4DDF-9A96-FB2D408C4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16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2.png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g"/><Relationship Id="rId1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EF6EF36-C6C1-4D45-9C98-3D5CA9E2AAC3}"/>
              </a:ext>
            </a:extLst>
          </p:cNvPr>
          <p:cNvSpPr txBox="1"/>
          <p:nvPr/>
        </p:nvSpPr>
        <p:spPr>
          <a:xfrm>
            <a:off x="0" y="4123598"/>
            <a:ext cx="12192000" cy="1692771"/>
          </a:xfrm>
          <a:prstGeom prst="rect">
            <a:avLst/>
          </a:prstGeom>
          <a:solidFill>
            <a:srgbClr val="760000">
              <a:alpha val="73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GB" sz="14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GB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ACHIEVING SUSTAINABLE WORKPLACE HIV &amp; AIDS PROGRAMMES THROUGH A PHASED OUT CATALYTIC FINANCING MODEL; THE CASE OF SWEDISH WORKPLACE HIV AND AIDS PROGRAMME IN SUB- SAHARAN AFRICA</a:t>
            </a:r>
          </a:p>
        </p:txBody>
      </p:sp>
      <p:pic>
        <p:nvPicPr>
          <p:cNvPr id="10" name="Picture 9" descr="A person sitting on a table&#10;&#10;Description generated with high confidence">
            <a:extLst>
              <a:ext uri="{FF2B5EF4-FFF2-40B4-BE49-F238E27FC236}">
                <a16:creationId xmlns="" xmlns:a16="http://schemas.microsoft.com/office/drawing/2014/main" id="{E78EAD24-E521-4538-AAB3-FA448352BF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23" y="1"/>
            <a:ext cx="3020159" cy="2013439"/>
          </a:xfrm>
          <a:prstGeom prst="rect">
            <a:avLst/>
          </a:prstGeom>
        </p:spPr>
      </p:pic>
      <p:pic>
        <p:nvPicPr>
          <p:cNvPr id="12" name="Picture 11" descr="A group of people standing in front of a store&#10;&#10;Description generated with very high confidence">
            <a:extLst>
              <a:ext uri="{FF2B5EF4-FFF2-40B4-BE49-F238E27FC236}">
                <a16:creationId xmlns="" xmlns:a16="http://schemas.microsoft.com/office/drawing/2014/main" id="{B17893AE-AF89-4E95-92DF-85769C6878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1799"/>
            <a:ext cx="3024078" cy="2013440"/>
          </a:xfrm>
          <a:prstGeom prst="rect">
            <a:avLst/>
          </a:prstGeom>
        </p:spPr>
      </p:pic>
      <p:pic>
        <p:nvPicPr>
          <p:cNvPr id="17" name="Picture 16" descr="A group of people sitting at a table&#10;&#10;Description generated with high confidence">
            <a:extLst>
              <a:ext uri="{FF2B5EF4-FFF2-40B4-BE49-F238E27FC236}">
                <a16:creationId xmlns="" xmlns:a16="http://schemas.microsoft.com/office/drawing/2014/main" id="{C31690F9-891D-4DB1-AF1B-AE16169DB3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82" y="-32527"/>
            <a:ext cx="6923782" cy="4107766"/>
          </a:xfrm>
          <a:prstGeom prst="rect">
            <a:avLst/>
          </a:prstGeom>
        </p:spPr>
      </p:pic>
      <p:pic>
        <p:nvPicPr>
          <p:cNvPr id="19" name="Picture 18" descr="A group of people standing in front of a crowd&#10;&#10;Description generated with very high confidence">
            <a:extLst>
              <a:ext uri="{FF2B5EF4-FFF2-40B4-BE49-F238E27FC236}">
                <a16:creationId xmlns="" xmlns:a16="http://schemas.microsoft.com/office/drawing/2014/main" id="{BDD4F13E-29BB-47F4-A9E0-B5AB1DB2A2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23" y="2061799"/>
            <a:ext cx="3024077" cy="20134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937E44A-019B-4134-9C1A-E84F7ADA62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522" y="6279033"/>
            <a:ext cx="949359" cy="549629"/>
          </a:xfrm>
          <a:prstGeom prst="rect">
            <a:avLst/>
          </a:prstGeom>
        </p:spPr>
      </p:pic>
      <p:pic>
        <p:nvPicPr>
          <p:cNvPr id="24" name="Picture 23" descr="A picture containing clipart&#10;&#10;Description generated with high confidence">
            <a:extLst>
              <a:ext uri="{FF2B5EF4-FFF2-40B4-BE49-F238E27FC236}">
                <a16:creationId xmlns="" xmlns:a16="http://schemas.microsoft.com/office/drawing/2014/main" id="{CD2731FA-0D76-48FA-880E-DB940CBDB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695" y="6415234"/>
            <a:ext cx="1036013" cy="30280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F7946585-6FEF-4D86-B536-92ED48AB60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27" y="6366231"/>
            <a:ext cx="1245623" cy="326947"/>
          </a:xfrm>
          <a:prstGeom prst="rect">
            <a:avLst/>
          </a:prstGeom>
        </p:spPr>
      </p:pic>
      <p:pic>
        <p:nvPicPr>
          <p:cNvPr id="38" name="Picture 37" descr="A group of people posing for the camera&#10;&#10;Description generated with very high confidence">
            <a:extLst>
              <a:ext uri="{FF2B5EF4-FFF2-40B4-BE49-F238E27FC236}">
                <a16:creationId xmlns="" xmlns:a16="http://schemas.microsoft.com/office/drawing/2014/main" id="{D160235C-B28D-404D-B38A-234CF5E536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408" y="0"/>
            <a:ext cx="3610567" cy="20134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2E42A51A-5477-4B0F-9CEB-BC9832E321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9" y="6301485"/>
            <a:ext cx="1777081" cy="5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5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4A56CDC-4E99-40A4-AF05-05EBEA84A67A}"/>
              </a:ext>
            </a:extLst>
          </p:cNvPr>
          <p:cNvCxnSpPr/>
          <p:nvPr/>
        </p:nvCxnSpPr>
        <p:spPr>
          <a:xfrm>
            <a:off x="0" y="6108569"/>
            <a:ext cx="12192000" cy="0"/>
          </a:xfrm>
          <a:prstGeom prst="line">
            <a:avLst/>
          </a:prstGeom>
          <a:ln w="3810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>
            <a:extLst>
              <a:ext uri="{FF2B5EF4-FFF2-40B4-BE49-F238E27FC236}">
                <a16:creationId xmlns="" xmlns:a16="http://schemas.microsoft.com/office/drawing/2014/main" id="{AC4B9633-3495-41F7-BCE3-8447DD9FE458}"/>
              </a:ext>
            </a:extLst>
          </p:cNvPr>
          <p:cNvGraphicFramePr/>
          <p:nvPr/>
        </p:nvGraphicFramePr>
        <p:xfrm>
          <a:off x="2407844" y="1381323"/>
          <a:ext cx="5494760" cy="3753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" name="Picture 22" descr="A picture containing clipart&#10;&#10;Description generated with high confidence">
            <a:extLst>
              <a:ext uri="{FF2B5EF4-FFF2-40B4-BE49-F238E27FC236}">
                <a16:creationId xmlns="" xmlns:a16="http://schemas.microsoft.com/office/drawing/2014/main" id="{10B2EF84-AE15-421F-9195-909A1674B1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11" y="3073730"/>
            <a:ext cx="2318679" cy="677702"/>
          </a:xfrm>
          <a:prstGeom prst="rect">
            <a:avLst/>
          </a:prstGeom>
        </p:spPr>
      </p:pic>
      <p:pic>
        <p:nvPicPr>
          <p:cNvPr id="13" name="Picture 12" descr="A picture containing clipart&#10;&#10;Description generated with high confidence">
            <a:extLst>
              <a:ext uri="{FF2B5EF4-FFF2-40B4-BE49-F238E27FC236}">
                <a16:creationId xmlns="" xmlns:a16="http://schemas.microsoft.com/office/drawing/2014/main" id="{25626107-BC47-4342-B8D7-B7BB2FBF21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615" y="3883890"/>
            <a:ext cx="2391082" cy="695253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F79B5825-5AA0-4F1D-8117-C1242B1254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615" y="1341719"/>
            <a:ext cx="3130296" cy="3992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E75F71B-1C35-417C-BB0D-BD24A09D1382}"/>
              </a:ext>
            </a:extLst>
          </p:cNvPr>
          <p:cNvSpPr txBox="1"/>
          <p:nvPr/>
        </p:nvSpPr>
        <p:spPr>
          <a:xfrm>
            <a:off x="1089139" y="351819"/>
            <a:ext cx="964291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rgbClr val="76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PRIVATE PARTNERSHIP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6BC3804-F81C-4249-AF34-5040CFA4C89E}"/>
              </a:ext>
            </a:extLst>
          </p:cNvPr>
          <p:cNvSpPr txBox="1"/>
          <p:nvPr/>
        </p:nvSpPr>
        <p:spPr>
          <a:xfrm>
            <a:off x="7919146" y="1849389"/>
            <a:ext cx="4167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NIR is an independent non-profit organisation representing Swedish Industry. Members include multinationals with operations in sub- Saharan Africa.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93B29CD9-7A41-44B8-AD5A-0536A2651415}"/>
              </a:ext>
            </a:extLst>
          </p:cNvPr>
          <p:cNvSpPr/>
          <p:nvPr/>
        </p:nvSpPr>
        <p:spPr>
          <a:xfrm>
            <a:off x="7995746" y="4605192"/>
            <a:ext cx="4091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The Swedish Industrial and Metalworkers’ Union has 320,000  members at more than 12,000 workplaces, affiliated to 37 local branches.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0022074-3EFA-4F43-8D2F-52E993656B5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669" y="6218931"/>
            <a:ext cx="949359" cy="549629"/>
          </a:xfrm>
          <a:prstGeom prst="rect">
            <a:avLst/>
          </a:prstGeom>
        </p:spPr>
      </p:pic>
      <p:pic>
        <p:nvPicPr>
          <p:cNvPr id="25" name="Picture 24" descr="A picture containing clipart&#10;&#10;Description generated with high confidence">
            <a:extLst>
              <a:ext uri="{FF2B5EF4-FFF2-40B4-BE49-F238E27FC236}">
                <a16:creationId xmlns="" xmlns:a16="http://schemas.microsoft.com/office/drawing/2014/main" id="{F17240A8-06A7-434B-BFD4-62033B956F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695" y="6358652"/>
            <a:ext cx="1036013" cy="3028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561FC521-E33B-4DC4-B2E1-CB59A1AB23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88" y="6330273"/>
            <a:ext cx="1245623" cy="32694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F5F7086-073D-4970-8744-8C401B1089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9" y="6279033"/>
            <a:ext cx="1777081" cy="530305"/>
          </a:xfrm>
          <a:prstGeom prst="rect">
            <a:avLst/>
          </a:prstGeom>
        </p:spPr>
      </p:pic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72A4BF4-2877-4492-8213-8F1B42FDED31}"/>
                  </a:ext>
                </a:extLst>
              </p14:cNvPr>
              <p14:cNvContentPartPr/>
              <p14:nvPr/>
            </p14:nvContentPartPr>
            <p14:xfrm>
              <a:off x="1013165" y="1964551"/>
              <a:ext cx="2520" cy="2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272A4BF4-2877-4492-8213-8F1B42FDED3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95165" y="1856551"/>
                <a:ext cx="38160" cy="21816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F85F7499-684D-4177-A7CF-3CAA1EC5E23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23" y="2847355"/>
            <a:ext cx="800688" cy="119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58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4A56CDC-4E99-40A4-AF05-05EBEA84A67A}"/>
              </a:ext>
            </a:extLst>
          </p:cNvPr>
          <p:cNvCxnSpPr/>
          <p:nvPr/>
        </p:nvCxnSpPr>
        <p:spPr>
          <a:xfrm>
            <a:off x="0" y="6108569"/>
            <a:ext cx="12192000" cy="0"/>
          </a:xfrm>
          <a:prstGeom prst="line">
            <a:avLst/>
          </a:prstGeom>
          <a:ln w="3810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6B70427-9378-41C7-A50F-982C7BFC1A75}"/>
              </a:ext>
            </a:extLst>
          </p:cNvPr>
          <p:cNvSpPr txBox="1"/>
          <p:nvPr/>
        </p:nvSpPr>
        <p:spPr>
          <a:xfrm>
            <a:off x="4780036" y="2942527"/>
            <a:ext cx="9061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solidFill>
                  <a:schemeClr val="bg1"/>
                </a:solidFill>
              </a:rPr>
              <a:t>HIV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F6A0A5E-7700-4002-B82C-53735749C951}"/>
              </a:ext>
            </a:extLst>
          </p:cNvPr>
          <p:cNvSpPr/>
          <p:nvPr/>
        </p:nvSpPr>
        <p:spPr>
          <a:xfrm>
            <a:off x="2278007" y="407427"/>
            <a:ext cx="800764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500" b="1" dirty="0">
                <a:solidFill>
                  <a:srgbClr val="76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SWHAP APPROACH &amp; FINANCING MODEL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C455AFC-4ACC-412A-8D39-A5E735A373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669" y="6218931"/>
            <a:ext cx="949359" cy="549629"/>
          </a:xfrm>
          <a:prstGeom prst="rect">
            <a:avLst/>
          </a:prstGeom>
        </p:spPr>
      </p:pic>
      <p:pic>
        <p:nvPicPr>
          <p:cNvPr id="17" name="Picture 16" descr="A picture containing clipart&#10;&#10;Description generated with high confidence">
            <a:extLst>
              <a:ext uri="{FF2B5EF4-FFF2-40B4-BE49-F238E27FC236}">
                <a16:creationId xmlns="" xmlns:a16="http://schemas.microsoft.com/office/drawing/2014/main" id="{21662635-4EF0-431E-AE31-1B6FB6F83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695" y="6358652"/>
            <a:ext cx="1036013" cy="3028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08E5EF8-0034-434B-A7F4-46633BCD8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88" y="6330273"/>
            <a:ext cx="1245623" cy="3269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F976364-2358-4727-BFFF-919E97BD9B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9" y="6279033"/>
            <a:ext cx="1777081" cy="530305"/>
          </a:xfrm>
          <a:prstGeom prst="rect">
            <a:avLst/>
          </a:prstGeom>
        </p:spPr>
      </p:pic>
      <p:pic>
        <p:nvPicPr>
          <p:cNvPr id="23" name="Picture 22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4FB60F96-C3BB-496F-A2D5-411912D40D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0" y="2148245"/>
            <a:ext cx="5552749" cy="285044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FD35531C-7C06-438A-A395-1E659E0E2944}"/>
              </a:ext>
            </a:extLst>
          </p:cNvPr>
          <p:cNvCxnSpPr/>
          <p:nvPr/>
        </p:nvCxnSpPr>
        <p:spPr>
          <a:xfrm>
            <a:off x="6096000" y="1570382"/>
            <a:ext cx="0" cy="4288092"/>
          </a:xfrm>
          <a:prstGeom prst="line">
            <a:avLst/>
          </a:prstGeom>
          <a:ln>
            <a:solidFill>
              <a:srgbClr val="82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Chart 26">
            <a:extLst>
              <a:ext uri="{FF2B5EF4-FFF2-40B4-BE49-F238E27FC236}">
                <a16:creationId xmlns="" xmlns:a16="http://schemas.microsoft.com/office/drawing/2014/main" id="{7FAF6BCD-0581-4170-A729-0639118E03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230209"/>
              </p:ext>
            </p:extLst>
          </p:nvPr>
        </p:nvGraphicFramePr>
        <p:xfrm>
          <a:off x="6309011" y="1838751"/>
          <a:ext cx="5429100" cy="3638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75751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4A56CDC-4E99-40A4-AF05-05EBEA84A67A}"/>
              </a:ext>
            </a:extLst>
          </p:cNvPr>
          <p:cNvCxnSpPr/>
          <p:nvPr/>
        </p:nvCxnSpPr>
        <p:spPr>
          <a:xfrm>
            <a:off x="0" y="6108569"/>
            <a:ext cx="12192000" cy="0"/>
          </a:xfrm>
          <a:prstGeom prst="line">
            <a:avLst/>
          </a:prstGeom>
          <a:ln w="3810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6B70427-9378-41C7-A50F-982C7BFC1A75}"/>
              </a:ext>
            </a:extLst>
          </p:cNvPr>
          <p:cNvSpPr txBox="1"/>
          <p:nvPr/>
        </p:nvSpPr>
        <p:spPr>
          <a:xfrm>
            <a:off x="4780036" y="2942527"/>
            <a:ext cx="9061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solidFill>
                  <a:schemeClr val="bg1"/>
                </a:solidFill>
              </a:rPr>
              <a:t>HIV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F6A0A5E-7700-4002-B82C-53735749C951}"/>
              </a:ext>
            </a:extLst>
          </p:cNvPr>
          <p:cNvSpPr/>
          <p:nvPr/>
        </p:nvSpPr>
        <p:spPr>
          <a:xfrm>
            <a:off x="2146328" y="407427"/>
            <a:ext cx="745614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500" dirty="0">
                <a:solidFill>
                  <a:srgbClr val="76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SWHAP MODEL: INVESTMENT ANALYSIS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A2CE77C-04CC-4370-97B0-1AFD5377AF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669" y="6218931"/>
            <a:ext cx="949359" cy="549629"/>
          </a:xfrm>
          <a:prstGeom prst="rect">
            <a:avLst/>
          </a:prstGeom>
        </p:spPr>
      </p:pic>
      <p:pic>
        <p:nvPicPr>
          <p:cNvPr id="16" name="Picture 15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xmlns="" id="{F96F8A9F-60E7-4728-8167-500E0E8FA4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695" y="6358652"/>
            <a:ext cx="1036013" cy="3028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3FE5336-BDDD-4373-B580-E9C1609A12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88" y="6330273"/>
            <a:ext cx="1245623" cy="3269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9884805-780F-48F1-9470-D786D69E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9" y="6279033"/>
            <a:ext cx="1777081" cy="530305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4B3A9154-7A36-4BA8-B81F-3E6E7C5DBA0E}"/>
              </a:ext>
            </a:extLst>
          </p:cNvPr>
          <p:cNvGraphicFramePr>
            <a:graphicFrameLocks/>
          </p:cNvGraphicFramePr>
          <p:nvPr/>
        </p:nvGraphicFramePr>
        <p:xfrm>
          <a:off x="1496458" y="592615"/>
          <a:ext cx="9199084" cy="5672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967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4A56CDC-4E99-40A4-AF05-05EBEA84A67A}"/>
              </a:ext>
            </a:extLst>
          </p:cNvPr>
          <p:cNvCxnSpPr/>
          <p:nvPr/>
        </p:nvCxnSpPr>
        <p:spPr>
          <a:xfrm>
            <a:off x="0" y="6108569"/>
            <a:ext cx="12192000" cy="0"/>
          </a:xfrm>
          <a:prstGeom prst="line">
            <a:avLst/>
          </a:prstGeom>
          <a:ln w="3810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6B70427-9378-41C7-A50F-982C7BFC1A75}"/>
              </a:ext>
            </a:extLst>
          </p:cNvPr>
          <p:cNvSpPr txBox="1"/>
          <p:nvPr/>
        </p:nvSpPr>
        <p:spPr>
          <a:xfrm>
            <a:off x="4780036" y="2942527"/>
            <a:ext cx="9061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solidFill>
                  <a:schemeClr val="bg1"/>
                </a:solidFill>
              </a:rPr>
              <a:t>HIV</a:t>
            </a:r>
          </a:p>
        </p:txBody>
      </p:sp>
      <p:pic>
        <p:nvPicPr>
          <p:cNvPr id="10" name="Picture 9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3C7FCD51-24D2-4450-929B-E5D2DD3B07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87" y="186300"/>
            <a:ext cx="9707019" cy="58203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F6A0A5E-7700-4002-B82C-53735749C951}"/>
              </a:ext>
            </a:extLst>
          </p:cNvPr>
          <p:cNvSpPr/>
          <p:nvPr/>
        </p:nvSpPr>
        <p:spPr>
          <a:xfrm>
            <a:off x="1330457" y="88406"/>
            <a:ext cx="467474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500" b="1" dirty="0">
                <a:solidFill>
                  <a:srgbClr val="76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SWHAP IMPACT IN 2017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26062F8-5309-419E-8E59-A9CDDBD975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669" y="6218931"/>
            <a:ext cx="949359" cy="549629"/>
          </a:xfrm>
          <a:prstGeom prst="rect">
            <a:avLst/>
          </a:prstGeom>
        </p:spPr>
      </p:pic>
      <p:pic>
        <p:nvPicPr>
          <p:cNvPr id="31" name="Picture 30" descr="A picture containing clipart&#10;&#10;Description generated with high confidence">
            <a:extLst>
              <a:ext uri="{FF2B5EF4-FFF2-40B4-BE49-F238E27FC236}">
                <a16:creationId xmlns="" xmlns:a16="http://schemas.microsoft.com/office/drawing/2014/main" id="{84670107-356F-4387-85CE-8EB9620220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695" y="6358652"/>
            <a:ext cx="1036013" cy="30280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B631916C-2A45-43F4-8375-A3EC336F32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88" y="6330273"/>
            <a:ext cx="1245623" cy="3269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38AA4FA0-57EC-4159-AEFB-2A3F35F0BE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9" y="6279033"/>
            <a:ext cx="1777081" cy="5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45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4A56CDC-4E99-40A4-AF05-05EBEA84A67A}"/>
              </a:ext>
            </a:extLst>
          </p:cNvPr>
          <p:cNvCxnSpPr/>
          <p:nvPr/>
        </p:nvCxnSpPr>
        <p:spPr>
          <a:xfrm>
            <a:off x="0" y="6108569"/>
            <a:ext cx="12192000" cy="0"/>
          </a:xfrm>
          <a:prstGeom prst="line">
            <a:avLst/>
          </a:prstGeom>
          <a:ln w="3810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6B70427-9378-41C7-A50F-982C7BFC1A75}"/>
              </a:ext>
            </a:extLst>
          </p:cNvPr>
          <p:cNvSpPr txBox="1"/>
          <p:nvPr/>
        </p:nvSpPr>
        <p:spPr>
          <a:xfrm>
            <a:off x="173116" y="828678"/>
            <a:ext cx="694620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99% of companies </a:t>
            </a:r>
            <a:r>
              <a:rPr lang="en-GB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funded through 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three phases </a:t>
            </a:r>
            <a:r>
              <a:rPr lang="en-GB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sustained their programmes.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Catalytic model for increased investment and sustainable Programmes</a:t>
            </a: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good 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for money:</a:t>
            </a:r>
          </a:p>
          <a:p>
            <a:pPr marL="457200" indent="-457200">
              <a:buFontTx/>
              <a:buChar char="-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Reduction in costs for companies</a:t>
            </a:r>
          </a:p>
          <a:p>
            <a:pPr marL="457200" indent="-457200">
              <a:buFontTx/>
              <a:buChar char="-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Improved productivity</a:t>
            </a:r>
          </a:p>
          <a:p>
            <a:pPr marL="457200" indent="-457200">
              <a:buFontTx/>
              <a:buChar char="-"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turnover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of knowledge to families and communities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sector contribution to national HIV and AIDS frameworks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Protection of human rights of workers through policies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Improved management/Workers’ relations through 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dialogue </a:t>
            </a:r>
            <a:r>
              <a:rPr lang="en-GB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reducing 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stigma and conflict - influencing and improving general work environment</a:t>
            </a:r>
            <a:r>
              <a:rPr lang="en-GB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Effective Mentorship model</a:t>
            </a:r>
            <a:endParaRPr lang="en-GB" sz="2200" dirty="0"/>
          </a:p>
          <a:p>
            <a:endParaRPr lang="en-GB" sz="220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F6A0A5E-7700-4002-B82C-53735749C951}"/>
              </a:ext>
            </a:extLst>
          </p:cNvPr>
          <p:cNvSpPr/>
          <p:nvPr/>
        </p:nvSpPr>
        <p:spPr>
          <a:xfrm>
            <a:off x="5310367" y="197736"/>
            <a:ext cx="182178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500" b="1" dirty="0">
                <a:solidFill>
                  <a:srgbClr val="76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F710EF5-BC1E-48B4-AD71-A0AB9BFA5D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669" y="6218931"/>
            <a:ext cx="949359" cy="549629"/>
          </a:xfrm>
          <a:prstGeom prst="rect">
            <a:avLst/>
          </a:prstGeom>
        </p:spPr>
      </p:pic>
      <p:pic>
        <p:nvPicPr>
          <p:cNvPr id="16" name="Picture 15" descr="A picture containing clipart&#10;&#10;Description generated with high confidence">
            <a:extLst>
              <a:ext uri="{FF2B5EF4-FFF2-40B4-BE49-F238E27FC236}">
                <a16:creationId xmlns="" xmlns:a16="http://schemas.microsoft.com/office/drawing/2014/main" id="{5EB28E30-84E3-4228-8880-D2F6F3162A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695" y="6358652"/>
            <a:ext cx="1036013" cy="3028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0DB19B6-F5EE-494D-9AAA-7F45C1996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88" y="6330273"/>
            <a:ext cx="1245623" cy="3269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50676F4-7184-4898-B9E1-D4E8B6A1EF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9" y="6279033"/>
            <a:ext cx="1777081" cy="5303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40EDAAD-09FE-4B20-A078-73C38EA9FEE7}"/>
              </a:ext>
            </a:extLst>
          </p:cNvPr>
          <p:cNvSpPr txBox="1"/>
          <p:nvPr/>
        </p:nvSpPr>
        <p:spPr>
          <a:xfrm>
            <a:off x="7453708" y="1145668"/>
            <a:ext cx="4650838" cy="4493538"/>
          </a:xfrm>
          <a:prstGeom prst="rect">
            <a:avLst/>
          </a:prstGeom>
          <a:solidFill>
            <a:srgbClr val="760000">
              <a:alpha val="73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KAROLINSKA INSTITUTET STUDY</a:t>
            </a:r>
            <a:r>
              <a:rPr lang="en-GB" sz="2200" b="1">
                <a:solidFill>
                  <a:schemeClr val="bg1"/>
                </a:solidFill>
              </a:rPr>
              <a:t>, SWHAP SA</a:t>
            </a:r>
            <a:endParaRPr lang="en-GB" sz="2200" dirty="0">
              <a:solidFill>
                <a:schemeClr val="bg1"/>
              </a:solidFill>
            </a:endParaRPr>
          </a:p>
          <a:p>
            <a:endParaRPr lang="en-GB" sz="2200" dirty="0">
              <a:solidFill>
                <a:schemeClr val="bg1"/>
              </a:solidFill>
            </a:endParaRPr>
          </a:p>
          <a:p>
            <a:r>
              <a:rPr lang="en-GB" sz="2200" dirty="0">
                <a:solidFill>
                  <a:schemeClr val="bg1"/>
                </a:solidFill>
              </a:rPr>
              <a:t>Among 1000 employees and at an annual cost of 300,000 South African rand (ZAR) the Programme is predicted to avert an average of 20.84 HIV infections per year.</a:t>
            </a:r>
          </a:p>
          <a:p>
            <a:endParaRPr lang="en-GB" sz="2200" dirty="0">
              <a:solidFill>
                <a:schemeClr val="bg1"/>
              </a:solidFill>
            </a:endParaRPr>
          </a:p>
          <a:p>
            <a:r>
              <a:rPr lang="en-GB" sz="2200" dirty="0">
                <a:solidFill>
                  <a:schemeClr val="bg1"/>
                </a:solidFill>
              </a:rPr>
              <a:t>Net Benefit = R134.42</a:t>
            </a:r>
          </a:p>
          <a:p>
            <a:r>
              <a:rPr lang="en-GB" sz="2200" dirty="0">
                <a:solidFill>
                  <a:schemeClr val="bg1"/>
                </a:solidFill>
              </a:rPr>
              <a:t>Benefit Cost Ratio = R1.45</a:t>
            </a:r>
          </a:p>
          <a:p>
            <a:r>
              <a:rPr lang="en-GB" sz="2200" dirty="0">
                <a:solidFill>
                  <a:schemeClr val="bg1"/>
                </a:solidFill>
              </a:rPr>
              <a:t>ROI = 44.8%</a:t>
            </a:r>
          </a:p>
          <a:p>
            <a:endParaRPr lang="en-GB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24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4A56CDC-4E99-40A4-AF05-05EBEA84A67A}"/>
              </a:ext>
            </a:extLst>
          </p:cNvPr>
          <p:cNvCxnSpPr/>
          <p:nvPr/>
        </p:nvCxnSpPr>
        <p:spPr>
          <a:xfrm>
            <a:off x="0" y="6108569"/>
            <a:ext cx="12192000" cy="0"/>
          </a:xfrm>
          <a:prstGeom prst="line">
            <a:avLst/>
          </a:prstGeom>
          <a:ln w="3810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6B70427-9378-41C7-A50F-982C7BFC1A75}"/>
              </a:ext>
            </a:extLst>
          </p:cNvPr>
          <p:cNvSpPr txBox="1"/>
          <p:nvPr/>
        </p:nvSpPr>
        <p:spPr>
          <a:xfrm>
            <a:off x="4780036" y="2942527"/>
            <a:ext cx="90616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solidFill>
                  <a:schemeClr val="bg1"/>
                </a:solidFill>
              </a:rPr>
              <a:t>HIV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F6A0A5E-7700-4002-B82C-53735749C951}"/>
              </a:ext>
            </a:extLst>
          </p:cNvPr>
          <p:cNvSpPr/>
          <p:nvPr/>
        </p:nvSpPr>
        <p:spPr>
          <a:xfrm>
            <a:off x="4827582" y="267310"/>
            <a:ext cx="309225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500" b="1" dirty="0">
                <a:solidFill>
                  <a:srgbClr val="76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WAY FORWARD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492CA91-57FA-4F8A-9365-F57E01CD967A}"/>
              </a:ext>
            </a:extLst>
          </p:cNvPr>
          <p:cNvSpPr txBox="1"/>
          <p:nvPr/>
        </p:nvSpPr>
        <p:spPr>
          <a:xfrm>
            <a:off x="344641" y="983346"/>
            <a:ext cx="657167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Spread experience, Inspire others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Mentorship programmes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Lessons for informal sector?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 an advocacy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infrastructure for other </a:t>
            </a:r>
            <a:r>
              <a:rPr lang="en-GB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programes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line with SDGs</a:t>
            </a:r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52D93E9-B1F4-462C-8F82-196ED8B06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669" y="6218931"/>
            <a:ext cx="949359" cy="549629"/>
          </a:xfrm>
          <a:prstGeom prst="rect">
            <a:avLst/>
          </a:prstGeom>
        </p:spPr>
      </p:pic>
      <p:pic>
        <p:nvPicPr>
          <p:cNvPr id="16" name="Picture 15" descr="A picture containing clipart&#10;&#10;Description generated with high confidence">
            <a:extLst>
              <a:ext uri="{FF2B5EF4-FFF2-40B4-BE49-F238E27FC236}">
                <a16:creationId xmlns="" xmlns:a16="http://schemas.microsoft.com/office/drawing/2014/main" id="{67CF93BE-E9D4-4894-ADDD-CF9DA1D3AC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695" y="6358652"/>
            <a:ext cx="1036013" cy="3028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40FAD5A-A02A-45AB-A07B-185529567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88" y="6330273"/>
            <a:ext cx="1245623" cy="3269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5B263DD-4599-4469-B4E3-A7754DDCB5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9" y="6279033"/>
            <a:ext cx="1777081" cy="530305"/>
          </a:xfrm>
          <a:prstGeom prst="rect">
            <a:avLst/>
          </a:prstGeom>
        </p:spPr>
      </p:pic>
      <p:pic>
        <p:nvPicPr>
          <p:cNvPr id="4" name="Picture 3" descr="A picture containing person, building, outdoor, orange&#10;&#10;Description generated with very high confidence">
            <a:extLst>
              <a:ext uri="{FF2B5EF4-FFF2-40B4-BE49-F238E27FC236}">
                <a16:creationId xmlns="" xmlns:a16="http://schemas.microsoft.com/office/drawing/2014/main" id="{41B42301-06E4-40D3-9377-578D1522C1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570" y="1859539"/>
            <a:ext cx="4713776" cy="3138922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5140E369-1F61-4D42-A900-FCAAD6C88E7C}"/>
              </a:ext>
            </a:extLst>
          </p:cNvPr>
          <p:cNvCxnSpPr>
            <a:cxnSpLocks/>
          </p:cNvCxnSpPr>
          <p:nvPr/>
        </p:nvCxnSpPr>
        <p:spPr>
          <a:xfrm>
            <a:off x="6916319" y="1113183"/>
            <a:ext cx="0" cy="4780721"/>
          </a:xfrm>
          <a:prstGeom prst="line">
            <a:avLst/>
          </a:prstGeom>
          <a:ln>
            <a:solidFill>
              <a:srgbClr val="82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49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6922</TotalTime>
  <Words>312</Words>
  <Application>Microsoft Office PowerPoint</Application>
  <PresentationFormat>Custom</PresentationFormat>
  <Paragraphs>57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Tatenda Mukuna</dc:creator>
  <cp:lastModifiedBy>Daniel Mwaura</cp:lastModifiedBy>
  <cp:revision>66</cp:revision>
  <dcterms:created xsi:type="dcterms:W3CDTF">2018-07-11T19:23:31Z</dcterms:created>
  <dcterms:modified xsi:type="dcterms:W3CDTF">2018-07-21T08:10:28Z</dcterms:modified>
</cp:coreProperties>
</file>